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72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6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2467" autoAdjust="0"/>
  </p:normalViewPr>
  <p:slideViewPr>
    <p:cSldViewPr snapToGrid="0">
      <p:cViewPr varScale="1">
        <p:scale>
          <a:sx n="91" d="100"/>
          <a:sy n="91" d="100"/>
        </p:scale>
        <p:origin x="3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07T19:29:34.491" idx="5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07T19:32:07.283" idx="6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bookwidgets.com/play/t:Ekvxo86ZjUoU0hD6g8V5s8zSVBYc7OJLSbiQc3Xqk0JDRVBUUk4=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e-sfera.hr/dodatni-digitalni-sadrzaji/529a2312-6cdd-4fe4-99bf-12aa4f747755/assets/audio/56_unit_7_merlin_and_bertie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e-sfera.hr/dodatni-digitalni-sadrzaji/529a2312-6cdd-4fe4-99bf-12aa4f747755/assets/audio/56_unit_7_merlin_and_bertie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comments" Target="../comments/commen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 fontScale="90000"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7: </a:t>
            </a:r>
            <a:br>
              <a:rPr lang="hr-HR" sz="6600" b="1">
                <a:solidFill>
                  <a:srgbClr val="FF0000"/>
                </a:solidFill>
              </a:rPr>
            </a:br>
            <a:r>
              <a:rPr lang="hr-HR" sz="6600" b="1">
                <a:solidFill>
                  <a:srgbClr val="FF0000"/>
                </a:solidFill>
              </a:rPr>
              <a:t>On top of the world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0985" y="3216790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/>
              <a:t>Simply the best 2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35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9F5D673-5799-4AAA-9949-3F2374942374}"/>
              </a:ext>
            </a:extLst>
          </p:cNvPr>
          <p:cNvSpPr txBox="1"/>
          <p:nvPr/>
        </p:nvSpPr>
        <p:spPr>
          <a:xfrm>
            <a:off x="753626" y="813916"/>
            <a:ext cx="106010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Osmisli intervju s nekom od životinja iz tekstova ili s njihovim vlasnicima. Intervju treba biti temeljen na tekstovima iz udžbenika. Možeš istražiti životinje kako bi dodao/la dodatne informacije ili ih možeš izmisliti. </a:t>
            </a:r>
          </a:p>
          <a:p>
            <a:endParaRPr lang="hr-HR" sz="2400" i="1" dirty="0"/>
          </a:p>
          <a:p>
            <a:r>
              <a:rPr lang="hr-HR" sz="2400" dirty="0" err="1"/>
              <a:t>Example</a:t>
            </a:r>
            <a:r>
              <a:rPr lang="hr-HR" sz="2400" dirty="0"/>
              <a:t>:</a:t>
            </a:r>
          </a:p>
          <a:p>
            <a:endParaRPr lang="hr-HR" sz="2400" dirty="0"/>
          </a:p>
          <a:p>
            <a:r>
              <a:rPr lang="hr-HR" sz="2400" dirty="0" err="1"/>
              <a:t>What’s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name</a:t>
            </a:r>
            <a:r>
              <a:rPr lang="hr-HR" sz="2400" dirty="0"/>
              <a:t>? </a:t>
            </a:r>
            <a:r>
              <a:rPr lang="hr-HR" sz="2400" dirty="0" err="1"/>
              <a:t>I’m</a:t>
            </a:r>
            <a:r>
              <a:rPr lang="hr-HR" sz="2400" dirty="0"/>
              <a:t> </a:t>
            </a:r>
            <a:r>
              <a:rPr lang="hr-HR" sz="2400" dirty="0" err="1"/>
              <a:t>Smurf</a:t>
            </a:r>
            <a:r>
              <a:rPr lang="hr-HR" sz="2400" dirty="0"/>
              <a:t>.</a:t>
            </a:r>
          </a:p>
          <a:p>
            <a:r>
              <a:rPr lang="hr-HR" sz="2400" dirty="0" err="1"/>
              <a:t>Hello</a:t>
            </a:r>
            <a:r>
              <a:rPr lang="hr-HR" sz="2400" dirty="0"/>
              <a:t>, </a:t>
            </a:r>
            <a:r>
              <a:rPr lang="hr-HR" sz="2400" dirty="0" err="1"/>
              <a:t>Smurf</a:t>
            </a:r>
            <a:r>
              <a:rPr lang="hr-HR" sz="2400" dirty="0"/>
              <a:t>! </a:t>
            </a:r>
            <a:r>
              <a:rPr lang="hr-HR" sz="2400" dirty="0" err="1"/>
              <a:t>What</a:t>
            </a:r>
            <a:r>
              <a:rPr lang="hr-HR" sz="2400" dirty="0"/>
              <a:t> are </a:t>
            </a:r>
            <a:r>
              <a:rPr lang="hr-HR" sz="2400" dirty="0" err="1"/>
              <a:t>you</a:t>
            </a:r>
            <a:r>
              <a:rPr lang="hr-HR" sz="2400" dirty="0"/>
              <a:t>? </a:t>
            </a:r>
            <a:r>
              <a:rPr lang="hr-HR" sz="2400" dirty="0" err="1"/>
              <a:t>I’m</a:t>
            </a:r>
            <a:r>
              <a:rPr lang="hr-HR" sz="2400" dirty="0"/>
              <a:t> a </a:t>
            </a:r>
            <a:r>
              <a:rPr lang="hr-HR" sz="2400" dirty="0" err="1"/>
              <a:t>dog</a:t>
            </a:r>
            <a:r>
              <a:rPr lang="hr-HR" sz="2400" dirty="0"/>
              <a:t>, a Jack Russell </a:t>
            </a:r>
            <a:r>
              <a:rPr lang="hr-HR" sz="2400" dirty="0" err="1"/>
              <a:t>Terrier</a:t>
            </a:r>
            <a:r>
              <a:rPr lang="hr-HR" sz="2400" dirty="0"/>
              <a:t>.</a:t>
            </a:r>
          </a:p>
          <a:p>
            <a:r>
              <a:rPr lang="hr-HR" sz="2400" dirty="0"/>
              <a:t>How </a:t>
            </a:r>
            <a:r>
              <a:rPr lang="hr-HR" sz="2400" dirty="0" err="1"/>
              <a:t>old</a:t>
            </a:r>
            <a:r>
              <a:rPr lang="hr-HR" sz="2400" dirty="0"/>
              <a:t> are </a:t>
            </a:r>
            <a:r>
              <a:rPr lang="hr-HR" sz="2400" dirty="0" err="1"/>
              <a:t>you</a:t>
            </a:r>
            <a:r>
              <a:rPr lang="hr-HR" sz="2400" dirty="0"/>
              <a:t>? </a:t>
            </a:r>
            <a:r>
              <a:rPr lang="hr-HR" sz="2400" dirty="0" err="1"/>
              <a:t>I’m</a:t>
            </a:r>
            <a:r>
              <a:rPr lang="hr-HR" sz="2400" dirty="0"/>
              <a:t> </a:t>
            </a:r>
            <a:r>
              <a:rPr lang="hr-HR" sz="2400" dirty="0" err="1"/>
              <a:t>six</a:t>
            </a:r>
            <a:r>
              <a:rPr lang="hr-HR" sz="2400" dirty="0"/>
              <a:t>.</a:t>
            </a:r>
          </a:p>
          <a:p>
            <a:r>
              <a:rPr lang="hr-HR" sz="2400" dirty="0"/>
              <a:t>…</a:t>
            </a:r>
          </a:p>
          <a:p>
            <a:endParaRPr lang="hr-HR" sz="2400" dirty="0"/>
          </a:p>
          <a:p>
            <a:r>
              <a:rPr lang="hr-HR" sz="2400" i="1" dirty="0"/>
              <a:t>Intervju napišite u bilježnice.</a:t>
            </a:r>
          </a:p>
          <a:p>
            <a:endParaRPr lang="hr-HR" sz="2400" i="1" dirty="0"/>
          </a:p>
          <a:p>
            <a:r>
              <a:rPr lang="hr-HR" sz="2400" i="1" dirty="0"/>
              <a:t>Uvježbajte svoje intervjue.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EBC7C5CA-0D34-443D-B243-5D3EFE4CA27D}"/>
              </a:ext>
            </a:extLst>
          </p:cNvPr>
          <p:cNvSpPr txBox="1"/>
          <p:nvPr/>
        </p:nvSpPr>
        <p:spPr>
          <a:xfrm>
            <a:off x="683287" y="1959430"/>
            <a:ext cx="106713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Učitelj će te podijeliti u nove grupe zajedno s tvojim parom.</a:t>
            </a:r>
          </a:p>
          <a:p>
            <a:r>
              <a:rPr lang="hr-HR" sz="2400" i="1" dirty="0"/>
              <a:t> Odglumite svoj intervju, a potom pratite intervjue ostalih parova u svojoj grupi.</a:t>
            </a:r>
          </a:p>
          <a:p>
            <a:r>
              <a:rPr lang="hr-HR" sz="2400" i="1" dirty="0"/>
              <a:t> Dok pratiš tuđe intervjue zapiši što je bilo dobro, a na čemu bi još trebali poraditi. Nakon što su svi odglumili </a:t>
            </a:r>
            <a:r>
              <a:rPr lang="hr-HR" sz="2400" i="1" dirty="0" err="1"/>
              <a:t>svosvoje</a:t>
            </a:r>
            <a:r>
              <a:rPr lang="hr-HR" sz="2400" i="1" dirty="0"/>
              <a:t> intervjue podijelite povratne informacije (što je bilo dobro, a na čemu treba poraditi).</a:t>
            </a:r>
          </a:p>
          <a:p>
            <a:endParaRPr lang="hr-HR" sz="2400" i="1" dirty="0"/>
          </a:p>
          <a:p>
            <a:r>
              <a:rPr lang="hr-HR" sz="2400" i="1" dirty="0"/>
              <a:t>U bilježnicu napiši čiji ti se intervju najviše svidio i zašto.</a:t>
            </a:r>
          </a:p>
        </p:txBody>
      </p:sp>
    </p:spTree>
    <p:extLst>
      <p:ext uri="{BB962C8B-B14F-4D97-AF65-F5344CB8AC3E}">
        <p14:creationId xmlns:p14="http://schemas.microsoft.com/office/powerpoint/2010/main" val="37156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C046684A-2F2B-42E8-99F4-B758C4410D9C}"/>
              </a:ext>
            </a:extLst>
          </p:cNvPr>
          <p:cNvSpPr txBox="1"/>
          <p:nvPr/>
        </p:nvSpPr>
        <p:spPr>
          <a:xfrm>
            <a:off x="1068564" y="1345740"/>
            <a:ext cx="92510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Who </a:t>
            </a:r>
            <a:r>
              <a:rPr lang="hr-HR" sz="2400" dirty="0" err="1"/>
              <a:t>here</a:t>
            </a:r>
            <a:r>
              <a:rPr lang="hr-HR" sz="2400" dirty="0"/>
              <a:t> </a:t>
            </a:r>
            <a:r>
              <a:rPr lang="hr-HR" sz="2400" dirty="0" err="1"/>
              <a:t>has</a:t>
            </a:r>
            <a:r>
              <a:rPr lang="hr-HR" sz="2400" dirty="0"/>
              <a:t> </a:t>
            </a:r>
            <a:r>
              <a:rPr lang="hr-HR" sz="2400" dirty="0" err="1"/>
              <a:t>got</a:t>
            </a:r>
            <a:r>
              <a:rPr lang="hr-HR" sz="2400" dirty="0"/>
              <a:t> a pet </a:t>
            </a:r>
            <a:r>
              <a:rPr lang="hr-HR" sz="2400" dirty="0" err="1"/>
              <a:t>cat</a:t>
            </a:r>
            <a:r>
              <a:rPr lang="hr-HR" sz="2400" dirty="0"/>
              <a:t>?</a:t>
            </a:r>
          </a:p>
          <a:p>
            <a:endParaRPr lang="hr-HR" sz="2400" i="1" dirty="0"/>
          </a:p>
          <a:p>
            <a:r>
              <a:rPr lang="hr-HR" sz="2400" dirty="0" err="1"/>
              <a:t>What</a:t>
            </a:r>
            <a:r>
              <a:rPr lang="hr-HR" sz="2400" dirty="0"/>
              <a:t> are </a:t>
            </a:r>
            <a:r>
              <a:rPr lang="hr-HR" sz="2400" dirty="0" err="1"/>
              <a:t>cats</a:t>
            </a:r>
            <a:r>
              <a:rPr lang="hr-HR" sz="2400" dirty="0"/>
              <a:t> </a:t>
            </a:r>
            <a:r>
              <a:rPr lang="hr-HR" sz="2400" dirty="0" err="1"/>
              <a:t>like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 err="1"/>
              <a:t>Has</a:t>
            </a:r>
            <a:r>
              <a:rPr lang="hr-HR" sz="2400" dirty="0"/>
              <a:t> </a:t>
            </a:r>
            <a:r>
              <a:rPr lang="hr-HR" sz="2400" dirty="0" err="1"/>
              <a:t>anyone</a:t>
            </a:r>
            <a:r>
              <a:rPr lang="hr-HR" sz="2400" dirty="0"/>
              <a:t> </a:t>
            </a:r>
            <a:r>
              <a:rPr lang="hr-HR" sz="2400" dirty="0" err="1"/>
              <a:t>got</a:t>
            </a:r>
            <a:r>
              <a:rPr lang="hr-HR" sz="2400" dirty="0"/>
              <a:t> a pet </a:t>
            </a:r>
            <a:r>
              <a:rPr lang="hr-HR" sz="2400" dirty="0" err="1"/>
              <a:t>turtle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r>
              <a:rPr lang="hr-HR" sz="2400" dirty="0" err="1"/>
              <a:t>What</a:t>
            </a:r>
            <a:r>
              <a:rPr lang="hr-HR" sz="2400" dirty="0"/>
              <a:t> are </a:t>
            </a:r>
            <a:r>
              <a:rPr lang="hr-HR" sz="2400" dirty="0" err="1"/>
              <a:t>turtles</a:t>
            </a:r>
            <a:r>
              <a:rPr lang="hr-HR" sz="2400" dirty="0"/>
              <a:t> </a:t>
            </a:r>
            <a:r>
              <a:rPr lang="hr-HR" sz="2400" dirty="0" err="1"/>
              <a:t>like</a:t>
            </a:r>
            <a:r>
              <a:rPr lang="hr-HR" sz="2400" dirty="0"/>
              <a:t>?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C773632-80A5-4BE6-B416-A79ADCBA6412}"/>
              </a:ext>
            </a:extLst>
          </p:cNvPr>
          <p:cNvSpPr txBox="1"/>
          <p:nvPr/>
        </p:nvSpPr>
        <p:spPr>
          <a:xfrm>
            <a:off x="720274" y="98873"/>
            <a:ext cx="1012649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 err="1"/>
              <a:t>Complete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task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link.</a:t>
            </a:r>
            <a:endParaRPr lang="hr-HR" dirty="0"/>
          </a:p>
          <a:p>
            <a:r>
              <a:rPr lang="hr-HR" dirty="0">
                <a:hlinkClick r:id="rId2"/>
              </a:rPr>
              <a:t>https://www.bookwidgets.com/play/t:Ekvxo86ZjUoU0hD6g8V5s8zSVBYc7OJLSbiQc3Xqk0JDRVBUUk4=</a:t>
            </a:r>
            <a:r>
              <a:rPr lang="hr-HR" dirty="0"/>
              <a:t> </a:t>
            </a:r>
          </a:p>
        </p:txBody>
      </p:sp>
      <p:pic>
        <p:nvPicPr>
          <p:cNvPr id="3" name="Picture 2" descr="Happy cat">
            <a:extLst>
              <a:ext uri="{FF2B5EF4-FFF2-40B4-BE49-F238E27FC236}">
                <a16:creationId xmlns:a16="http://schemas.microsoft.com/office/drawing/2014/main" id="{29F2D329-DF4D-AEE3-425C-6CDBE18447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917" y="1228672"/>
            <a:ext cx="4055475" cy="2811902"/>
          </a:xfrm>
          <a:prstGeom prst="rect">
            <a:avLst/>
          </a:prstGeom>
        </p:spPr>
      </p:pic>
      <p:pic>
        <p:nvPicPr>
          <p:cNvPr id="1026" name="Picture 2" descr="Image of turtle">
            <a:extLst>
              <a:ext uri="{FF2B5EF4-FFF2-40B4-BE49-F238E27FC236}">
                <a16:creationId xmlns:a16="http://schemas.microsoft.com/office/drawing/2014/main" id="{7E0F9660-FD70-8337-B004-986D8F290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4" y="3952874"/>
            <a:ext cx="27146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89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0BB3AFA-F7A5-4F9B-AC17-0B66831BB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01517" cy="68580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6E0099B2-FBD8-4C84-8EFC-D29981B65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22" y="1097223"/>
            <a:ext cx="9344025" cy="127635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250AB9C1-FBFA-41AD-BD0B-F0D46A549A0A}"/>
              </a:ext>
            </a:extLst>
          </p:cNvPr>
          <p:cNvSpPr txBox="1"/>
          <p:nvPr/>
        </p:nvSpPr>
        <p:spPr>
          <a:xfrm>
            <a:off x="940944" y="2034280"/>
            <a:ext cx="1457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i="1" dirty="0">
                <a:solidFill>
                  <a:srgbClr val="0070C0"/>
                </a:solidFill>
              </a:rPr>
              <a:t>lijegati jaja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AED1696D-39B3-407C-96CC-C36EE65ECB57}"/>
              </a:ext>
            </a:extLst>
          </p:cNvPr>
          <p:cNvSpPr txBox="1"/>
          <p:nvPr/>
        </p:nvSpPr>
        <p:spPr>
          <a:xfrm>
            <a:off x="2483013" y="2030413"/>
            <a:ext cx="1457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i="1" dirty="0">
                <a:solidFill>
                  <a:srgbClr val="0070C0"/>
                </a:solidFill>
              </a:rPr>
              <a:t>sporo hodati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B5C0AEA4-E7B6-4B14-9719-372D851321E4}"/>
              </a:ext>
            </a:extLst>
          </p:cNvPr>
          <p:cNvSpPr txBox="1"/>
          <p:nvPr/>
        </p:nvSpPr>
        <p:spPr>
          <a:xfrm>
            <a:off x="3924421" y="2202294"/>
            <a:ext cx="137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i="1" dirty="0">
                <a:solidFill>
                  <a:srgbClr val="0070C0"/>
                </a:solidFill>
              </a:rPr>
              <a:t>presti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631F3AAF-FBFF-48F0-B768-2C155F3336BA}"/>
              </a:ext>
            </a:extLst>
          </p:cNvPr>
          <p:cNvSpPr txBox="1"/>
          <p:nvPr/>
        </p:nvSpPr>
        <p:spPr>
          <a:xfrm>
            <a:off x="5189792" y="2075336"/>
            <a:ext cx="1457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i="1" dirty="0">
                <a:solidFill>
                  <a:srgbClr val="0070C0"/>
                </a:solidFill>
              </a:rPr>
              <a:t>jesti salatu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FD91AF20-980F-415C-A5DB-DF0D73BD3A20}"/>
              </a:ext>
            </a:extLst>
          </p:cNvPr>
          <p:cNvSpPr txBox="1"/>
          <p:nvPr/>
        </p:nvSpPr>
        <p:spPr>
          <a:xfrm>
            <a:off x="6751436" y="2084444"/>
            <a:ext cx="1457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i="1" dirty="0">
                <a:solidFill>
                  <a:srgbClr val="0070C0"/>
                </a:solidFill>
              </a:rPr>
              <a:t>loviti miševe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BC02D3E7-2F44-455C-BF71-187491FDAC21}"/>
              </a:ext>
            </a:extLst>
          </p:cNvPr>
          <p:cNvSpPr txBox="1"/>
          <p:nvPr/>
        </p:nvSpPr>
        <p:spPr>
          <a:xfrm>
            <a:off x="8313081" y="2215078"/>
            <a:ext cx="1457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i="1" dirty="0" err="1">
                <a:solidFill>
                  <a:srgbClr val="0070C0"/>
                </a:solidFill>
              </a:rPr>
              <a:t>grebati</a:t>
            </a:r>
            <a:endParaRPr lang="hr-HR" sz="2400" i="1" dirty="0">
              <a:solidFill>
                <a:srgbClr val="0070C0"/>
              </a:solidFill>
            </a:endParaRP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CDA69B0C-C0CF-4085-9CE9-4E1A3D63F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465" y="3286682"/>
            <a:ext cx="8183910" cy="2568224"/>
          </a:xfrm>
          <a:prstGeom prst="rect">
            <a:avLst/>
          </a:prstGeom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id="{75175A77-5EDB-4D2F-A135-4E120116A21D}"/>
              </a:ext>
            </a:extLst>
          </p:cNvPr>
          <p:cNvSpPr txBox="1"/>
          <p:nvPr/>
        </p:nvSpPr>
        <p:spPr>
          <a:xfrm>
            <a:off x="716781" y="2590495"/>
            <a:ext cx="1033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Copy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table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notebook</a:t>
            </a:r>
            <a:r>
              <a:rPr lang="hr-HR" sz="2400" dirty="0"/>
              <a:t>. </a:t>
            </a:r>
            <a:r>
              <a:rPr lang="hr-HR" sz="2400" dirty="0" err="1"/>
              <a:t>Sort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words</a:t>
            </a:r>
            <a:r>
              <a:rPr lang="hr-HR" sz="2400" dirty="0"/>
              <a:t> </a:t>
            </a:r>
            <a:r>
              <a:rPr lang="hr-HR" sz="2400" dirty="0" err="1"/>
              <a:t>into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table.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D27409ED-CDA9-4382-BC5D-78CC90C98073}"/>
              </a:ext>
            </a:extLst>
          </p:cNvPr>
          <p:cNvSpPr txBox="1"/>
          <p:nvPr/>
        </p:nvSpPr>
        <p:spPr>
          <a:xfrm>
            <a:off x="1416818" y="4360985"/>
            <a:ext cx="350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9900"/>
                </a:solidFill>
              </a:rPr>
              <a:t>purr, catch mice, scratch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DE9387DB-7010-47D0-8350-59F02E94572C}"/>
              </a:ext>
            </a:extLst>
          </p:cNvPr>
          <p:cNvSpPr txBox="1"/>
          <p:nvPr/>
        </p:nvSpPr>
        <p:spPr>
          <a:xfrm>
            <a:off x="5479702" y="4308470"/>
            <a:ext cx="350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9900"/>
                </a:solidFill>
              </a:rPr>
              <a:t>lay eggs, walk slowly, eat lettuce</a:t>
            </a:r>
          </a:p>
        </p:txBody>
      </p:sp>
    </p:spTree>
    <p:extLst>
      <p:ext uri="{BB962C8B-B14F-4D97-AF65-F5344CB8AC3E}">
        <p14:creationId xmlns:p14="http://schemas.microsoft.com/office/powerpoint/2010/main" val="139484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34EEF51-E2F8-4468-85D9-DA57E80B0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362" y="982543"/>
            <a:ext cx="6191250" cy="16383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9E918DD-A3A2-40EC-B69F-FD2FE5831F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04" y="3016932"/>
            <a:ext cx="7562850" cy="1171575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DB1D26D4-219F-40F8-B654-E1E3F5EDF44F}"/>
              </a:ext>
            </a:extLst>
          </p:cNvPr>
          <p:cNvSpPr txBox="1"/>
          <p:nvPr/>
        </p:nvSpPr>
        <p:spPr>
          <a:xfrm>
            <a:off x="6189786" y="4719335"/>
            <a:ext cx="383846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>
                <a:hlinkClick r:id="rId6"/>
              </a:rPr>
              <a:t>https://www.e-sfera.hr/dodatni-digitalni-sadrzaji/529a2312-6cdd-4fe4-99bf-12aa4f747755/assets/audio/56_unit_7_merlin_and_bertie.mp3</a:t>
            </a:r>
            <a:r>
              <a:rPr lang="hr-HR"/>
              <a:t> </a:t>
            </a:r>
          </a:p>
        </p:txBody>
      </p:sp>
      <p:pic>
        <p:nvPicPr>
          <p:cNvPr id="12" name="56_unit_7_merlin_and_bertie">
            <a:hlinkClick r:id="" action="ppaction://media"/>
            <a:extLst>
              <a:ext uri="{FF2B5EF4-FFF2-40B4-BE49-F238E27FC236}">
                <a16:creationId xmlns:a16="http://schemas.microsoft.com/office/drawing/2014/main" id="{E1AE9D7E-8F03-4F3B-9C6F-9CDCA849F5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98553" y="49806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2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78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1C2A8E24-011A-4342-8EF0-BC9F7EFD3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14" y="863598"/>
            <a:ext cx="7229475" cy="1943100"/>
          </a:xfrm>
          <a:prstGeom prst="rect">
            <a:avLst/>
          </a:prstGeom>
        </p:spPr>
      </p:pic>
      <p:pic>
        <p:nvPicPr>
          <p:cNvPr id="9" name="56_unit_7_merlin_and_bertie">
            <a:hlinkClick r:id="" action="ppaction://media"/>
            <a:extLst>
              <a:ext uri="{FF2B5EF4-FFF2-40B4-BE49-F238E27FC236}">
                <a16:creationId xmlns:a16="http://schemas.microsoft.com/office/drawing/2014/main" id="{01F85E12-8322-47BB-9973-A3575BCDCA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66168" y="1104103"/>
            <a:ext cx="487363" cy="487363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61A2E3CC-BAF7-475B-9412-351E4D1018A7}"/>
              </a:ext>
            </a:extLst>
          </p:cNvPr>
          <p:cNvSpPr txBox="1"/>
          <p:nvPr/>
        </p:nvSpPr>
        <p:spPr>
          <a:xfrm>
            <a:off x="8724310" y="819485"/>
            <a:ext cx="303795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>
                <a:hlinkClick r:id="rId6"/>
              </a:rPr>
              <a:t>https://www.e-sfera.hr/dodatni-digitalni-sadrzaji/529a2312-6cdd-4fe4-99bf-12aa4f747755/assets/audio/56_unit_7_merlin_and_bertie.mp3</a:t>
            </a:r>
            <a:r>
              <a:rPr lang="hr-HR"/>
              <a:t>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B01A1E7-C01D-41D2-98EE-A1C4A03F76C8}"/>
              </a:ext>
            </a:extLst>
          </p:cNvPr>
          <p:cNvSpPr txBox="1"/>
          <p:nvPr/>
        </p:nvSpPr>
        <p:spPr>
          <a:xfrm>
            <a:off x="3496826" y="1487156"/>
            <a:ext cx="72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13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CB03FCD-EFBE-4AEB-B72B-DAFB64B1F98D}"/>
              </a:ext>
            </a:extLst>
          </p:cNvPr>
          <p:cNvSpPr txBox="1"/>
          <p:nvPr/>
        </p:nvSpPr>
        <p:spPr>
          <a:xfrm>
            <a:off x="3380765" y="1940447"/>
            <a:ext cx="72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10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2C813D98-2C1E-4518-961E-3F23517B5254}"/>
              </a:ext>
            </a:extLst>
          </p:cNvPr>
          <p:cNvSpPr txBox="1"/>
          <p:nvPr/>
        </p:nvSpPr>
        <p:spPr>
          <a:xfrm>
            <a:off x="5462954" y="2325492"/>
            <a:ext cx="272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9900"/>
                </a:solidFill>
              </a:rPr>
              <a:t>5 and a half metres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16CDE75A-2499-4C79-A680-A863BBF291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914" y="3136138"/>
            <a:ext cx="9191625" cy="3562350"/>
          </a:xfrm>
          <a:prstGeom prst="rect">
            <a:avLst/>
          </a:prstGeom>
        </p:spPr>
      </p:pic>
      <p:sp>
        <p:nvSpPr>
          <p:cNvPr id="17" name="Elipsa 16">
            <a:extLst>
              <a:ext uri="{FF2B5EF4-FFF2-40B4-BE49-F238E27FC236}">
                <a16:creationId xmlns:a16="http://schemas.microsoft.com/office/drawing/2014/main" id="{56157202-73C4-4885-B037-6DE5612CD165}"/>
              </a:ext>
            </a:extLst>
          </p:cNvPr>
          <p:cNvSpPr/>
          <p:nvPr/>
        </p:nvSpPr>
        <p:spPr>
          <a:xfrm>
            <a:off x="8490857" y="4481565"/>
            <a:ext cx="331596" cy="331596"/>
          </a:xfrm>
          <a:prstGeom prst="ellipse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D5064A38-7679-408A-9172-FE80C1AE5AF8}"/>
              </a:ext>
            </a:extLst>
          </p:cNvPr>
          <p:cNvSpPr/>
          <p:nvPr/>
        </p:nvSpPr>
        <p:spPr>
          <a:xfrm>
            <a:off x="8490857" y="6192035"/>
            <a:ext cx="331596" cy="331596"/>
          </a:xfrm>
          <a:prstGeom prst="ellipse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BE566969-CAD3-447D-ACDD-BBA095857404}"/>
              </a:ext>
            </a:extLst>
          </p:cNvPr>
          <p:cNvSpPr/>
          <p:nvPr/>
        </p:nvSpPr>
        <p:spPr>
          <a:xfrm>
            <a:off x="8044372" y="4083253"/>
            <a:ext cx="331596" cy="331596"/>
          </a:xfrm>
          <a:prstGeom prst="ellipse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99DEA0A9-76ED-4E13-B4E4-BD81E43B601D}"/>
              </a:ext>
            </a:extLst>
          </p:cNvPr>
          <p:cNvSpPr/>
          <p:nvPr/>
        </p:nvSpPr>
        <p:spPr>
          <a:xfrm>
            <a:off x="8044372" y="4917313"/>
            <a:ext cx="331596" cy="331596"/>
          </a:xfrm>
          <a:prstGeom prst="ellipse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5BB0F3AE-B601-42DA-87B0-0C033D1F7282}"/>
              </a:ext>
            </a:extLst>
          </p:cNvPr>
          <p:cNvSpPr/>
          <p:nvPr/>
        </p:nvSpPr>
        <p:spPr>
          <a:xfrm>
            <a:off x="8038328" y="5361964"/>
            <a:ext cx="331596" cy="331596"/>
          </a:xfrm>
          <a:prstGeom prst="ellipse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id="{824D3BE3-2A47-47FA-AE70-04E5B37CBF9C}"/>
              </a:ext>
            </a:extLst>
          </p:cNvPr>
          <p:cNvSpPr/>
          <p:nvPr/>
        </p:nvSpPr>
        <p:spPr>
          <a:xfrm>
            <a:off x="8038328" y="5777639"/>
            <a:ext cx="331596" cy="331596"/>
          </a:xfrm>
          <a:prstGeom prst="ellipse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FCDF943-49BB-462D-82B7-D20B0CF59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45" y="506806"/>
            <a:ext cx="7524750" cy="11334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B8683C7-F982-49FF-AA19-208D7FC28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45" y="2280980"/>
            <a:ext cx="6953250" cy="581025"/>
          </a:xfrm>
          <a:prstGeom prst="rect">
            <a:avLst/>
          </a:prstGeom>
        </p:spPr>
      </p:pic>
      <p:pic>
        <p:nvPicPr>
          <p:cNvPr id="3" name="Picture 2" descr="A picture containing mammal&#10;&#10;Description automatically generated">
            <a:extLst>
              <a:ext uri="{FF2B5EF4-FFF2-40B4-BE49-F238E27FC236}">
                <a16:creationId xmlns:a16="http://schemas.microsoft.com/office/drawing/2014/main" id="{91BF7279-C56B-3EF3-9C0F-BB5F05BE1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251" y="100637"/>
            <a:ext cx="3296749" cy="4941710"/>
          </a:xfrm>
          <a:prstGeom prst="rect">
            <a:avLst/>
          </a:prstGeom>
        </p:spPr>
      </p:pic>
      <p:pic>
        <p:nvPicPr>
          <p:cNvPr id="9" name="Picture 8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53A6AE08-DE86-5E05-D0FD-DF50D9CB79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0" y="2924048"/>
            <a:ext cx="5137171" cy="3427146"/>
          </a:xfrm>
          <a:prstGeom prst="rect">
            <a:avLst/>
          </a:prstGeom>
        </p:spPr>
      </p:pic>
      <p:pic>
        <p:nvPicPr>
          <p:cNvPr id="6" name="Picture 5" descr="A hamster eating from a bowl&#10;&#10;Description automatically generated with low confidence">
            <a:extLst>
              <a:ext uri="{FF2B5EF4-FFF2-40B4-BE49-F238E27FC236}">
                <a16:creationId xmlns:a16="http://schemas.microsoft.com/office/drawing/2014/main" id="{72E27C5E-ACE9-B001-00E4-F3ACA7BDE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38" y="3496418"/>
            <a:ext cx="4644706" cy="27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4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9C33ED3-FA42-4C29-A4F0-415A1413C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33137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8D944AE9-0BEA-41CE-A904-0CE6DEF3B2D9}"/>
              </a:ext>
            </a:extLst>
          </p:cNvPr>
          <p:cNvSpPr txBox="1"/>
          <p:nvPr/>
        </p:nvSpPr>
        <p:spPr>
          <a:xfrm>
            <a:off x="6996265" y="1294429"/>
            <a:ext cx="6511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79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EACA2DD-4823-4369-AAC2-3F6AEBCDD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26"/>
            <a:ext cx="6833040" cy="6670348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BEB69153-A423-405E-9C58-0CB75A80FA83}"/>
              </a:ext>
            </a:extLst>
          </p:cNvPr>
          <p:cNvSpPr txBox="1"/>
          <p:nvPr/>
        </p:nvSpPr>
        <p:spPr>
          <a:xfrm>
            <a:off x="2130252" y="2210637"/>
            <a:ext cx="502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>
                <a:solidFill>
                  <a:srgbClr val="FF9900"/>
                </a:solidFill>
              </a:rPr>
              <a:t>a</a:t>
            </a:r>
          </a:p>
          <a:p>
            <a:pPr algn="ctr"/>
            <a:r>
              <a:rPr lang="hr-HR" sz="2000">
                <a:solidFill>
                  <a:srgbClr val="FF9900"/>
                </a:solidFill>
              </a:rPr>
              <a:t>pig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0D901AEF-AC49-4593-804D-57E04D62BE8B}"/>
              </a:ext>
            </a:extLst>
          </p:cNvPr>
          <p:cNvSpPr txBox="1"/>
          <p:nvPr/>
        </p:nvSpPr>
        <p:spPr>
          <a:xfrm>
            <a:off x="2737409" y="2364525"/>
            <a:ext cx="118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>
                <a:solidFill>
                  <a:srgbClr val="FF9900"/>
                </a:solidFill>
              </a:rPr>
              <a:t>Canada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40A40BA1-0557-4711-99C6-A88ED0778B03}"/>
              </a:ext>
            </a:extLst>
          </p:cNvPr>
          <p:cNvSpPr txBox="1"/>
          <p:nvPr/>
        </p:nvSpPr>
        <p:spPr>
          <a:xfrm>
            <a:off x="3990684" y="2210637"/>
            <a:ext cx="260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>
                <a:solidFill>
                  <a:srgbClr val="FF9900"/>
                </a:solidFill>
              </a:rPr>
              <a:t>She is the oldest pig ever.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5D5635E1-F2F8-45C0-BF1F-7B503408EA22}"/>
              </a:ext>
            </a:extLst>
          </p:cNvPr>
          <p:cNvSpPr txBox="1"/>
          <p:nvPr/>
        </p:nvSpPr>
        <p:spPr>
          <a:xfrm>
            <a:off x="1811579" y="3213320"/>
            <a:ext cx="1085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>
                <a:solidFill>
                  <a:srgbClr val="FF9900"/>
                </a:solidFill>
              </a:rPr>
              <a:t>an Angora rabbit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9EF52751-3FFC-40C5-AAA6-A0ED23CA0F79}"/>
              </a:ext>
            </a:extLst>
          </p:cNvPr>
          <p:cNvSpPr txBox="1"/>
          <p:nvPr/>
        </p:nvSpPr>
        <p:spPr>
          <a:xfrm>
            <a:off x="2863487" y="3548686"/>
            <a:ext cx="653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>
                <a:solidFill>
                  <a:srgbClr val="FF9900"/>
                </a:solidFill>
              </a:rPr>
              <a:t>USA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0EAA6E4E-F593-4965-BB73-271FB369A39B}"/>
              </a:ext>
            </a:extLst>
          </p:cNvPr>
          <p:cNvSpPr txBox="1"/>
          <p:nvPr/>
        </p:nvSpPr>
        <p:spPr>
          <a:xfrm>
            <a:off x="3001137" y="4756320"/>
            <a:ext cx="653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>
                <a:solidFill>
                  <a:srgbClr val="FF9900"/>
                </a:solidFill>
              </a:rPr>
              <a:t>UK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61DA3C84-E8D7-4B3D-B3B2-973E2C37C50C}"/>
              </a:ext>
            </a:extLst>
          </p:cNvPr>
          <p:cNvSpPr txBox="1"/>
          <p:nvPr/>
        </p:nvSpPr>
        <p:spPr>
          <a:xfrm>
            <a:off x="3001137" y="5811195"/>
            <a:ext cx="653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>
                <a:solidFill>
                  <a:srgbClr val="FF9900"/>
                </a:solidFill>
              </a:rPr>
              <a:t>UK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6FE9EC50-C41E-4A0C-85B8-712BF20085FE}"/>
              </a:ext>
            </a:extLst>
          </p:cNvPr>
          <p:cNvSpPr txBox="1"/>
          <p:nvPr/>
        </p:nvSpPr>
        <p:spPr>
          <a:xfrm>
            <a:off x="3728855" y="3406534"/>
            <a:ext cx="2924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>
                <a:solidFill>
                  <a:srgbClr val="FF9900"/>
                </a:solidFill>
              </a:rPr>
              <a:t>She’s the rabbit with the longest fur in the world.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9AF407F2-6508-4770-96F7-D9FBA85FA181}"/>
              </a:ext>
            </a:extLst>
          </p:cNvPr>
          <p:cNvSpPr txBox="1"/>
          <p:nvPr/>
        </p:nvSpPr>
        <p:spPr>
          <a:xfrm>
            <a:off x="4010734" y="4527503"/>
            <a:ext cx="260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>
                <a:solidFill>
                  <a:srgbClr val="FF9900"/>
                </a:solidFill>
              </a:rPr>
              <a:t>Bertie is the world’s fastest tortoise.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6119826D-052B-40FE-84E1-573D53D80068}"/>
              </a:ext>
            </a:extLst>
          </p:cNvPr>
          <p:cNvSpPr txBox="1"/>
          <p:nvPr/>
        </p:nvSpPr>
        <p:spPr>
          <a:xfrm>
            <a:off x="3990684" y="5679145"/>
            <a:ext cx="260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>
                <a:solidFill>
                  <a:srgbClr val="FF9900"/>
                </a:solidFill>
              </a:rPr>
              <a:t>She is the cat with the loudest purr ever.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2C87D11B-396A-4827-BFA0-3ECC1409286E}"/>
              </a:ext>
            </a:extLst>
          </p:cNvPr>
          <p:cNvSpPr txBox="1"/>
          <p:nvPr/>
        </p:nvSpPr>
        <p:spPr>
          <a:xfrm>
            <a:off x="1838850" y="4523780"/>
            <a:ext cx="1085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>
                <a:solidFill>
                  <a:srgbClr val="FF9900"/>
                </a:solidFill>
              </a:rPr>
              <a:t>a tortoise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01505A70-F0FF-4BE8-83FA-183C5A56FA5E}"/>
              </a:ext>
            </a:extLst>
          </p:cNvPr>
          <p:cNvSpPr txBox="1"/>
          <p:nvPr/>
        </p:nvSpPr>
        <p:spPr>
          <a:xfrm>
            <a:off x="2004513" y="5610011"/>
            <a:ext cx="624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>
                <a:solidFill>
                  <a:srgbClr val="FF9900"/>
                </a:solidFill>
              </a:rPr>
              <a:t>a cat</a:t>
            </a:r>
          </a:p>
        </p:txBody>
      </p:sp>
    </p:spTree>
    <p:extLst>
      <p:ext uri="{BB962C8B-B14F-4D97-AF65-F5344CB8AC3E}">
        <p14:creationId xmlns:p14="http://schemas.microsoft.com/office/powerpoint/2010/main" val="8862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E8E8FC9-84CA-4A39-A51B-7B44FFC7A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53" y="1307959"/>
            <a:ext cx="11640922" cy="4019341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48768639-A7E4-4E4D-97FD-7274DB0A242E}"/>
              </a:ext>
            </a:extLst>
          </p:cNvPr>
          <p:cNvSpPr/>
          <p:nvPr/>
        </p:nvSpPr>
        <p:spPr>
          <a:xfrm>
            <a:off x="1657978" y="2210637"/>
            <a:ext cx="934497" cy="3818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D95275B0-7BE9-4D61-B627-2C0A5A69DF17}"/>
              </a:ext>
            </a:extLst>
          </p:cNvPr>
          <p:cNvSpPr/>
          <p:nvPr/>
        </p:nvSpPr>
        <p:spPr>
          <a:xfrm>
            <a:off x="3910484" y="2935792"/>
            <a:ext cx="1485481" cy="3818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FBB2EF1A-BDFF-4BC3-BDB1-8E96A9B4176E}"/>
              </a:ext>
            </a:extLst>
          </p:cNvPr>
          <p:cNvSpPr/>
          <p:nvPr/>
        </p:nvSpPr>
        <p:spPr>
          <a:xfrm>
            <a:off x="3187003" y="3563815"/>
            <a:ext cx="882580" cy="3818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F1B0AF2A-9401-4D08-9A8F-061B0DC881D7}"/>
              </a:ext>
            </a:extLst>
          </p:cNvPr>
          <p:cNvSpPr/>
          <p:nvPr/>
        </p:nvSpPr>
        <p:spPr>
          <a:xfrm>
            <a:off x="723481" y="4603819"/>
            <a:ext cx="1055077" cy="3818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0F140248-A61C-4CDF-B02F-8543DB5F0EEE}"/>
              </a:ext>
            </a:extLst>
          </p:cNvPr>
          <p:cNvSpPr/>
          <p:nvPr/>
        </p:nvSpPr>
        <p:spPr>
          <a:xfrm>
            <a:off x="7826725" y="2210637"/>
            <a:ext cx="694278" cy="3818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51B34963-7CDF-48E6-B68A-027043D7A8CB}"/>
              </a:ext>
            </a:extLst>
          </p:cNvPr>
          <p:cNvSpPr/>
          <p:nvPr/>
        </p:nvSpPr>
        <p:spPr>
          <a:xfrm>
            <a:off x="7929824" y="3238081"/>
            <a:ext cx="1188369" cy="3818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BB46317F-1BB7-439D-962E-DEB751FA01AA}"/>
              </a:ext>
            </a:extLst>
          </p:cNvPr>
          <p:cNvSpPr/>
          <p:nvPr/>
        </p:nvSpPr>
        <p:spPr>
          <a:xfrm>
            <a:off x="9668189" y="4213607"/>
            <a:ext cx="934497" cy="3818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8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2E12353-9E94-403F-AE2D-A0732246D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145" y="0"/>
            <a:ext cx="5268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5700</TotalTime>
  <Words>375</Words>
  <Application>Microsoft Office PowerPoint</Application>
  <PresentationFormat>Widescreen</PresentationFormat>
  <Paragraphs>60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UNIT 7:  On top of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306</cp:revision>
  <dcterms:created xsi:type="dcterms:W3CDTF">2020-09-19T11:02:00Z</dcterms:created>
  <dcterms:modified xsi:type="dcterms:W3CDTF">2022-09-23T08:57:22Z</dcterms:modified>
</cp:coreProperties>
</file>